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683" r:id="rId2"/>
    <p:sldId id="687" r:id="rId3"/>
    <p:sldId id="682" r:id="rId4"/>
    <p:sldId id="684" r:id="rId5"/>
    <p:sldId id="686" r:id="rId6"/>
    <p:sldId id="414" r:id="rId7"/>
    <p:sldId id="415" r:id="rId8"/>
    <p:sldId id="689" r:id="rId9"/>
    <p:sldId id="416" r:id="rId10"/>
    <p:sldId id="360" r:id="rId11"/>
    <p:sldId id="394" r:id="rId12"/>
    <p:sldId id="417" r:id="rId13"/>
    <p:sldId id="418" r:id="rId14"/>
    <p:sldId id="361" r:id="rId15"/>
    <p:sldId id="395" r:id="rId16"/>
    <p:sldId id="420" r:id="rId17"/>
    <p:sldId id="751" r:id="rId18"/>
    <p:sldId id="753" r:id="rId19"/>
    <p:sldId id="754" r:id="rId20"/>
    <p:sldId id="75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88930" autoAdjust="0"/>
  </p:normalViewPr>
  <p:slideViewPr>
    <p:cSldViewPr>
      <p:cViewPr varScale="1">
        <p:scale>
          <a:sx n="84" d="100"/>
          <a:sy n="84" d="100"/>
        </p:scale>
        <p:origin x="9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jpeg>
</file>

<file path=ppt/media/image14.gif>
</file>

<file path=ppt/media/image15.jpg>
</file>

<file path=ppt/media/image16.jpe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5A4C4-F73B-449B-B81A-2589D0319BBB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AB78E7-E48F-4937-AF72-D8D7D59CA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39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upport.minitab.com/en-us/minitab/17/topic-library/basic-statistics-and-graphs/introductory-concepts/data-concepts/cat-quan-variable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upport.minitab.com/en-us/minitab/17/topic-library/basic-statistics-and-graphs/introductory-concepts/data-concepts/cat-quan-variable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upport.minitab.com/en-us/minitab/17/topic-library/basic-statistics-and-graphs/introductory-concepts/data-concepts/cat-quan-variable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upport.minitab.com/en-us/minitab/17/topic-library/basic-statistics-and-graphs/introductory-concepts/data-concepts/cat-quan-variable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upport.minitab.com/en-us/minitab/17/topic-library/basic-statistics-and-graphs/introductory-concepts/data-concepts/cat-quan-variable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upport.minitab.com/en-us/minitab/17/topic-library/basic-statistics-and-graphs/introductory-concepts/data-concepts/cat-quan-variable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upport.minitab.com/en-us/minitab/17/topic-library/basic-statistics-and-graphs/introductory-concepts/data-concepts/cat-quan-variable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upport.minitab.com/en-us/minitab/17/topic-library/basic-statistics-and-graphs/introductory-concepts/data-concepts/cat-quan-variable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types: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Categorical (also Qualitative)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Categorical variables represent types of data which may be divided into groups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of categorical variables are race, sex, age group, and educational level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Numerical (also Quantitative)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Values of a quantitative variable can be ordered and measured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include age, height, sales, volume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Numbers are not always numerical data. Example: Gender (0=Male, 1=Female)</a:t>
            </a:r>
            <a:endParaRPr lang="en-US" b="0" dirty="0">
              <a:effectLst/>
            </a:endParaRPr>
          </a:p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Instructor: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 the class to identify the data types present in the dataset: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States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Funds raised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Date/time (can be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both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Months of the year - categorical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Date and time of project creation - numerical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 data can be evaluated using a few summary metrics. Here are four very useful ones with which to start: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Count(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Min(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Max(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Average(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calculating each measure on a single sample set of numbers.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 it’s important to always use these summary metrics when doing exploratory analysis. 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454310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0049AE-BE80-4220-B0FB-7108D0FF8DA0}" type="slidenum">
              <a:rPr kumimoji="0" lang="en-US" altLang="en-US" sz="1200" b="0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12543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30787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12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038640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13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types: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Categorical (also Qualitative)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Categorical variables represent types of data which may be divided into groups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of categorical variables are race, sex, age group, and educational level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Numerical (also Quantitative)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Values of a quantitative variable can be ordered and measured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include age, height, sales, volume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Numbers are not always numerical data. Example: Gender (0=Male, 1=Female)</a:t>
            </a:r>
            <a:endParaRPr lang="en-US" b="0" dirty="0">
              <a:effectLst/>
            </a:endParaRPr>
          </a:p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Instructor: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 the class to identify the data types present in the dataset: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States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Funds raised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Date/time (can be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both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Months of the year - categorical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Date and time of project creation - numerical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 data can be evaluated using a few summary metrics. Here are four very useful ones with which to start: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Count(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Min(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Max(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Average(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calculating each measure on a single sample set of numbers.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 it’s important to always use these summary metrics when doing exploratory analysis. 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261226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0049AE-BE80-4220-B0FB-7108D0FF8DA0}" type="slidenum">
              <a:rPr kumimoji="0" lang="en-US" altLang="en-US" sz="1200" b="0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668939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15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30787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16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038640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148089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18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578537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19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61046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2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types: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Categorical (also Qualitative)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Categorical variables represent types of data which may be divided into groups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of categorical variables are race, sex, age group, and educational level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Numerical (also Quantitative)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Values of a quantitative variable can be ordered and measured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include age, height, sales, volume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Numbers are not always numerical data. Example: Gender (0=Male, 1=Female)</a:t>
            </a:r>
            <a:endParaRPr lang="en-US" b="0" dirty="0">
              <a:effectLst/>
            </a:endParaRPr>
          </a:p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Instructor: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 the class to identify the data types present in the dataset: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States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Funds raised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Date/time (can be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both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Months of the year - categorical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Date and time of project creation - numerical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 data can be evaluated using a few summary metrics. Here are four very useful ones with which to start: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Count(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Min(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Max(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Average(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calculating each measure on a single sample set of numbers.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 it’s important to always use these summary metrics when doing exploratory analysis. 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162940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20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22949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3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types: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Categorical (also Qualitative)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Categorical variables represent types of data which may be divided into groups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of categorical variables are race, sex, age group, and educational level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Numerical (also Quantitative)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Values of a quantitative variable can be ordered and measured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include age, height, sales, volume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Numbers are not always numerical data. Example: Gender (0=Male, 1=Female)</a:t>
            </a:r>
            <a:endParaRPr lang="en-US" b="0" dirty="0">
              <a:effectLst/>
            </a:endParaRPr>
          </a:p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Instructor: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 the class to identify the data types present in the dataset: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States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Funds raised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Date/time (can be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both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Months of the year - categorical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Date and time of project creation - numerical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 data can be evaluated using a few summary metrics. Here are four very useful ones with which to start: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Count(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Min(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Max(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Average(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calculating each measure on a single sample set of numbers.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 it’s important to always use these summary metrics when doing exploratory analysis. 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34856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4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types: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Categorical (also Qualitative)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Categorical variables represent types of data which may be divided into groups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of categorical variables are race, sex, age group, and educational level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Numerical (also Quantitative)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Values of a quantitative variable can be ordered and measured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include age, height, sales, volume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Numbers are not always numerical data. Example: Gender (0=Male, 1=Female)</a:t>
            </a:r>
            <a:endParaRPr lang="en-US" b="0" dirty="0">
              <a:effectLst/>
            </a:endParaRPr>
          </a:p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Instructor: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 the class to identify the data types present in the dataset: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States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Funds raised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Date/time (can be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both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Months of the year - categorical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Date and time of project creation - numerical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 data can be evaluated using a few summary metrics. Here are four very useful ones with which to start: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Count(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Min(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Max(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Average(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calculating each measure on a single sample set of numbers.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 it’s important to always use these summary metrics when doing exploratory analysis. 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18848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5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types: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Categorical (also Qualitative)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Categorical variables represent types of data which may be divided into groups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of categorical variables are race, sex, age group, and educational level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Numerical (also Quantitative)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Values of a quantitative variable can be ordered and measured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include age, height, sales, volume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Numbers are not always numerical data. Example: Gender (0=Male, 1=Female)</a:t>
            </a:r>
            <a:endParaRPr lang="en-US" b="0" dirty="0">
              <a:effectLst/>
            </a:endParaRPr>
          </a:p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Instructor: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 the class to identify the data types present in the dataset: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States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Funds raised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Date/time (can be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both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Months of the year - categorical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Date and time of project creation - numerical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 data can be evaluated using a few summary metrics. Here are four very useful ones with which to start: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Count(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Min(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Max(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Average(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calculating each measure on a single sample set of numbers.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 it’s important to always use these summary metrics when doing exploratory analysis. 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21056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03864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types: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Categorical (also Qualitative)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Categorical variables represent types of data which may be divided into groups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of categorical variables are race, sex, age group, and educational level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Numerical (also Quantitative)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Values of a quantitative variable can be ordered and measured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include age, height, sales, volume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Numbers are not always numerical data. Example: Gender (0=Male, 1=Female)</a:t>
            </a:r>
            <a:endParaRPr lang="en-US" b="0" dirty="0">
              <a:effectLst/>
            </a:endParaRPr>
          </a:p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Instructor: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 the class to identify the data types present in the dataset: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States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Funds raised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Date/time (can be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both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Months of the year - categorical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Date and time of project creation - numerical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 data can be evaluated using a few summary metrics. Here are four very useful ones with which to start: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Count(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Min(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Max(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Average(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calculating each measure on a single sample set of numbers.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 it’s important to always use these summary metrics when doing exploratory analysis. 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26122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A0049AE-BE80-4220-B0FB-7108D0FF8DA0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types: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Categorical (also Qualitative)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Categorical variables represent types of data which may be divided into groups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of categorical variables are race, sex, age group, and educational level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Numerical (also Quantitative)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Values of a quantitative variable can be ordered and measured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Examples include age, height, sales, volume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Numbers are not always numerical data. Example: Gender (0=Male, 1=Female)</a:t>
            </a:r>
            <a:endParaRPr lang="en-US" b="0" dirty="0">
              <a:effectLst/>
            </a:endParaRPr>
          </a:p>
          <a:p>
            <a:pPr rtl="0"/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Instructor: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 the class to identify the data types present in the dataset: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States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Funds raised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Date/time (can be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en-US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both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Months of the year - categorical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○        Date and time of project creation - numerical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 data can be evaluated using a few summary metrics. Here are four very useful ones with which to start: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Count(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Min(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Max(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Average( )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calculating each measure on a single sample set of numbers.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●        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why it’s important to always use these summary metrics when doing exploratory analysis. 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983777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FE121C8-E510-4FE6-B5D1-68E2AFDEDD77}" type="slidenum">
              <a:rPr lang="en-US" altLang="en-US" smtClean="0"/>
              <a:pPr algn="r"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61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17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14277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1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50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98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6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23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71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101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232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71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02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536EA-F50E-4057-9221-0B55D0779380}" type="datetimeFigureOut">
              <a:rPr lang="en-US" smtClean="0"/>
              <a:t>1/2/2018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C592D-49FE-4CF3-8697-A37274ABE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5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slide" Target="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4" Type="http://schemas.openxmlformats.org/officeDocument/2006/relationships/slide" Target="slid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5" Type="http://schemas.openxmlformats.org/officeDocument/2006/relationships/image" Target="../media/image14.gif"/><Relationship Id="rId4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5" Type="http://schemas.openxmlformats.org/officeDocument/2006/relationships/image" Target="../media/image15.jp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5" Type="http://schemas.openxmlformats.org/officeDocument/2006/relationships/image" Target="../media/image16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6.jp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5" Type="http://schemas.openxmlformats.org/officeDocument/2006/relationships/hyperlink" Target="mailto:MatthewMorris.DA@gmail.com" TargetMode="Externa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609600"/>
            <a:ext cx="10058400" cy="54863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0960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76200"/>
            <a:ext cx="51054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0198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-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S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ketch and Wireframing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327" y="938365"/>
            <a:ext cx="4717473" cy="28057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0" y="2525695"/>
            <a:ext cx="5783399" cy="345600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6508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67200" y="2514600"/>
            <a:ext cx="1600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18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25417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0"/>
            <a:ext cx="10058400" cy="7086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4038600" y="63246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17" name="Rectangle 5"/>
          <p:cNvSpPr>
            <a:spLocks noChangeArrowheads="1"/>
          </p:cNvSpPr>
          <p:nvPr/>
        </p:nvSpPr>
        <p:spPr bwMode="auto">
          <a:xfrm>
            <a:off x="0" y="168275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0" y="777875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9"/>
          <p:cNvSpPr>
            <a:spLocks noChangeShapeType="1"/>
          </p:cNvSpPr>
          <p:nvPr/>
        </p:nvSpPr>
        <p:spPr bwMode="auto">
          <a:xfrm>
            <a:off x="0" y="62484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76201" y="774365"/>
            <a:ext cx="9067799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  <a:hlinkClick r:id="rId4" action="ppaction://hlinksldjump"/>
              </a:rPr>
              <a:t>Value of Data and Business</a:t>
            </a:r>
            <a:endParaRPr lang="en-US" altLang="en-US" sz="1800" dirty="0">
              <a:solidFill>
                <a:sysClr val="windowText" lastClr="000000"/>
              </a:solidFill>
              <a:latin typeface="Arial Unicode MS" pitchFamily="34" charset="-128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  <a:hlinkClick r:id="" action="ppaction://noaction"/>
              </a:rPr>
              <a:t>Prepare Data in Excel</a:t>
            </a:r>
            <a:endParaRPr lang="en-US" altLang="en-US" sz="1800" dirty="0">
              <a:solidFill>
                <a:sysClr val="windowText" lastClr="000000"/>
              </a:solidFill>
              <a:latin typeface="Arial Unicode MS" pitchFamily="34" charset="-128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Clean Data in Excel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Dynamic Data Referencing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Dynamic Data Aggregation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Conditional Formatting\Aggregation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Value of Databases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Data Aggregation in SQL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More Data Aggregation in SQL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Efficient and Dynamic Queries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Present Analysis Results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Statistics to Validate Analysis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Predictive Analysis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Tableau Project Flow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Dashboard Design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Track Metrics with Dashboards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Effective Presentations with Data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Flexible Session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Final Project Presentation</a:t>
            </a:r>
          </a:p>
        </p:txBody>
      </p:sp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152400" y="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C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ourse Outline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4688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1524000"/>
            <a:ext cx="10058400" cy="3581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51816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914400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15240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51054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2" name="Text Box 12"/>
          <p:cNvSpPr txBox="1">
            <a:spLocks noChangeArrowheads="1"/>
          </p:cNvSpPr>
          <p:nvPr/>
        </p:nvSpPr>
        <p:spPr bwMode="auto">
          <a:xfrm>
            <a:off x="228601" y="2379802"/>
            <a:ext cx="9067799" cy="17173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buNone/>
            </a:pPr>
            <a:r>
              <a:rPr lang="en-US" sz="2400" i="1" dirty="0"/>
              <a:t>Fall seven times and stand up eight.</a:t>
            </a:r>
            <a:endParaRPr lang="en-US" sz="2400" dirty="0"/>
          </a:p>
          <a:p>
            <a:pPr>
              <a:buNone/>
            </a:pPr>
            <a:r>
              <a:rPr lang="en-US" sz="2400" dirty="0"/>
              <a:t>– Japanese Proverb</a:t>
            </a:r>
          </a:p>
          <a:p>
            <a:pPr>
              <a:buNone/>
            </a:pPr>
            <a:br>
              <a:rPr lang="en-US" sz="2400" dirty="0"/>
            </a:br>
            <a:endParaRPr lang="en-US" altLang="en-US" sz="2400" dirty="0">
              <a:solidFill>
                <a:sysClr val="windowText" lastClr="000000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822325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R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eview Course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6899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609600"/>
            <a:ext cx="10058400" cy="54863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0960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76200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4114800" y="6096000"/>
            <a:ext cx="4419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Projects</a:t>
            </a:r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0198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-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F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lex Day </a:t>
            </a:r>
          </a:p>
        </p:txBody>
      </p:sp>
      <p:sp>
        <p:nvSpPr>
          <p:cNvPr id="11" name="Text Box 12"/>
          <p:cNvSpPr txBox="1">
            <a:spLocks noChangeArrowheads="1"/>
          </p:cNvSpPr>
          <p:nvPr/>
        </p:nvSpPr>
        <p:spPr bwMode="auto">
          <a:xfrm>
            <a:off x="228601" y="2601401"/>
            <a:ext cx="9067799" cy="1274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buNone/>
            </a:pPr>
            <a:r>
              <a:rPr lang="en-US" sz="2400" i="1" dirty="0"/>
              <a:t>Review/Workshop </a:t>
            </a:r>
            <a:endParaRPr lang="en-US" sz="2400" dirty="0"/>
          </a:p>
          <a:p>
            <a:pPr>
              <a:buNone/>
            </a:pPr>
            <a:br>
              <a:rPr lang="en-US" sz="2400" dirty="0"/>
            </a:br>
            <a:endParaRPr lang="en-US" altLang="en-US" sz="2400" dirty="0">
              <a:solidFill>
                <a:sysClr val="windowText" lastClr="000000"/>
              </a:solidFill>
              <a:latin typeface="Arial Unicode MS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54544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67200" y="2514600"/>
            <a:ext cx="1600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kern="0" dirty="0">
                <a:solidFill>
                  <a:schemeClr val="bg1"/>
                </a:solidFill>
              </a:rPr>
              <a:t>19</a:t>
            </a:r>
            <a:endParaRPr kumimoji="0" lang="en-US" sz="9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4452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0"/>
            <a:ext cx="10058400" cy="7086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4038600" y="63246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17" name="Rectangle 5"/>
          <p:cNvSpPr>
            <a:spLocks noChangeArrowheads="1"/>
          </p:cNvSpPr>
          <p:nvPr/>
        </p:nvSpPr>
        <p:spPr bwMode="auto">
          <a:xfrm>
            <a:off x="0" y="168275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0" y="777875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9"/>
          <p:cNvSpPr>
            <a:spLocks noChangeShapeType="1"/>
          </p:cNvSpPr>
          <p:nvPr/>
        </p:nvSpPr>
        <p:spPr bwMode="auto">
          <a:xfrm>
            <a:off x="0" y="62484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76201" y="774365"/>
            <a:ext cx="9067799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  <a:hlinkClick r:id="rId4" action="ppaction://hlinksldjump"/>
              </a:rPr>
              <a:t>Value of Data and Business</a:t>
            </a:r>
            <a:endParaRPr lang="en-US" altLang="en-US" sz="1800" dirty="0">
              <a:solidFill>
                <a:sysClr val="windowText" lastClr="000000"/>
              </a:solidFill>
              <a:latin typeface="Arial Unicode MS" pitchFamily="34" charset="-128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  <a:hlinkClick r:id="" action="ppaction://noaction"/>
              </a:rPr>
              <a:t>Prepare Data in Excel</a:t>
            </a:r>
            <a:endParaRPr lang="en-US" altLang="en-US" sz="1800" dirty="0">
              <a:solidFill>
                <a:sysClr val="windowText" lastClr="000000"/>
              </a:solidFill>
              <a:latin typeface="Arial Unicode MS" pitchFamily="34" charset="-128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Clean Data in Excel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Dynamic Data Referencing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Dynamic Data Aggregation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Conditional Formatting\Aggregation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Value of Databases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Data Aggregation in SQL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More Data Aggregation in SQL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Efficient and Dynamic Queries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Present Analysis Results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Statistics to Validate Analysis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Predictive Analysis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Tableau Project Flow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Dashboard Design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Track Metrics with Dashboards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Effective Presentations with Data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Flexible Session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ysClr val="windowText" lastClr="000000"/>
                </a:solidFill>
                <a:latin typeface="Arial Unicode MS" pitchFamily="34" charset="-128"/>
              </a:rPr>
              <a:t>Final Project Presentation</a:t>
            </a:r>
          </a:p>
        </p:txBody>
      </p:sp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152400" y="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C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ourse Outline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4688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1524000"/>
            <a:ext cx="10058400" cy="3581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51816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914400"/>
            <a:ext cx="44196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4114800" y="5181600"/>
            <a:ext cx="4419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Value of Data</a:t>
            </a:r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15240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51054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2" name="Text Box 12"/>
          <p:cNvSpPr txBox="1">
            <a:spLocks noChangeArrowheads="1"/>
          </p:cNvSpPr>
          <p:nvPr/>
        </p:nvSpPr>
        <p:spPr bwMode="auto">
          <a:xfrm>
            <a:off x="228601" y="2379802"/>
            <a:ext cx="9067799" cy="17173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buNone/>
            </a:pPr>
            <a:r>
              <a:rPr lang="en-US" sz="2400" i="1" dirty="0"/>
              <a:t>A ship in port is safe, but that’s not what ships are built for. </a:t>
            </a:r>
            <a:endParaRPr lang="en-US" sz="2400" dirty="0"/>
          </a:p>
          <a:p>
            <a:pPr>
              <a:buNone/>
            </a:pPr>
            <a:r>
              <a:rPr lang="en-US" sz="2400" dirty="0"/>
              <a:t>— Grace Hopper, Computer Scientist</a:t>
            </a:r>
          </a:p>
          <a:p>
            <a:pPr>
              <a:buNone/>
            </a:pPr>
            <a:br>
              <a:rPr lang="en-US" sz="2400" dirty="0"/>
            </a:br>
            <a:endParaRPr lang="en-US" altLang="en-US" sz="2400" dirty="0">
              <a:solidFill>
                <a:sysClr val="windowText" lastClr="000000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822325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F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inal project Presentation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6899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1570803"/>
            <a:ext cx="10058400" cy="3581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51816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914400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15240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51054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822325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O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verview of Course </a:t>
            </a:r>
          </a:p>
        </p:txBody>
      </p:sp>
      <p:sp>
        <p:nvSpPr>
          <p:cNvPr id="11" name="Text Box 12"/>
          <p:cNvSpPr txBox="1">
            <a:spLocks noChangeArrowheads="1"/>
          </p:cNvSpPr>
          <p:nvPr/>
        </p:nvSpPr>
        <p:spPr bwMode="auto">
          <a:xfrm>
            <a:off x="1905000" y="1608903"/>
            <a:ext cx="58674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 pitchFamily="34" charset="-128"/>
              </a:rPr>
              <a:t>Course Objectives</a:t>
            </a:r>
            <a:endParaRPr lang="en-US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 Unicode MS" pitchFamily="34" charset="-128"/>
            </a:endParaRPr>
          </a:p>
        </p:txBody>
      </p:sp>
      <p:pic>
        <p:nvPicPr>
          <p:cNvPr id="2" name="Picture 2" descr="C:\Users\msmorris\Desktop\exce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397913"/>
            <a:ext cx="2006397" cy="2006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C:\Users\msmorris\Desktop\sql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575510"/>
            <a:ext cx="1777797" cy="177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C:\Users\msmorris\Desktop\tableau-logo-USE-THIS-ON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4200" y="2564295"/>
            <a:ext cx="1778000" cy="180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C:\Users\msmorris\Desktop\StaticsColl-introImg-resized-4e1206fe6a67851fd3edf23ee4a92a8b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550110"/>
            <a:ext cx="2209800" cy="1869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41998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761998"/>
            <a:ext cx="10058400" cy="57150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5532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152400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7620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4770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99" y="1143000"/>
            <a:ext cx="3911601" cy="22002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3248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761998"/>
            <a:ext cx="10058400" cy="57150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5532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152400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7620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4770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036701"/>
            <a:ext cx="6870232" cy="51354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56997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609600"/>
            <a:ext cx="10058400" cy="54863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0960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76200"/>
            <a:ext cx="42672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0198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-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S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ketch and Wireframing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59643"/>
            <a:ext cx="4552950" cy="34147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942232"/>
            <a:ext cx="5081158" cy="381086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97852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761998"/>
            <a:ext cx="10058400" cy="57150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5532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152400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7620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4770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067577"/>
            <a:ext cx="8776369" cy="510462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25451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609600"/>
            <a:ext cx="10058400" cy="54863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0960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76200"/>
            <a:ext cx="51054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0198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-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S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ketch and Wireframing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028699"/>
            <a:ext cx="6248400" cy="468630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08551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609600"/>
            <a:ext cx="10058400" cy="54863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0960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76200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4114800" y="6096000"/>
            <a:ext cx="4419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Projects</a:t>
            </a:r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0198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-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L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esson Material </a:t>
            </a:r>
          </a:p>
        </p:txBody>
      </p:sp>
      <p:pic>
        <p:nvPicPr>
          <p:cNvPr id="11" name="Picture 2" descr="https://lh6.googleusercontent.com/pAQglKn3VhN8BVlhuHc65Ez2Z-8Jxj8EzrIKwqR-2kEAH13KwYlemsu5sahqcNkTC9U9QWV7Ce87BOBW3gInYg4IMPy7-383wyRHD_MTrCYBBOVVsQLKExxPSfXam0umI7L75LQcKx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420" y="1273234"/>
            <a:ext cx="4404360" cy="440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85647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609600"/>
            <a:ext cx="10058400" cy="54863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0960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76200"/>
            <a:ext cx="34290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4114800" y="6096000"/>
            <a:ext cx="4419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Projects</a:t>
            </a:r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0198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-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L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esson Material </a:t>
            </a: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2647657" y="2819400"/>
            <a:ext cx="36957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latin typeface="Arial Unicode MS" pitchFamily="34" charset="-128"/>
              </a:rPr>
              <a:t>TWB &amp; TWBX</a:t>
            </a:r>
            <a:r>
              <a:rPr lang="en-US" altLang="en-US" sz="2400" dirty="0">
                <a:latin typeface="Arial Unicode MS" pitchFamily="34" charset="-128"/>
              </a:rPr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52905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609600" y="1524000"/>
            <a:ext cx="10058400" cy="3581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51816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914400"/>
            <a:ext cx="51816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4114800" y="5181600"/>
            <a:ext cx="4419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Value of Data</a:t>
            </a:r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15240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51054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2" name="Text Box 12"/>
          <p:cNvSpPr txBox="1">
            <a:spLocks noChangeArrowheads="1"/>
          </p:cNvSpPr>
          <p:nvPr/>
        </p:nvSpPr>
        <p:spPr bwMode="auto">
          <a:xfrm>
            <a:off x="228601" y="2010470"/>
            <a:ext cx="9067799" cy="2456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buNone/>
            </a:pPr>
            <a:r>
              <a:rPr lang="en-US" sz="2400" i="1" dirty="0"/>
              <a:t>We must have perseverance and above all confidence in ourselves. We must believe that we are gifted for something and that this thing must be attained. </a:t>
            </a:r>
            <a:endParaRPr lang="en-US" sz="2400" dirty="0"/>
          </a:p>
          <a:p>
            <a:pPr>
              <a:buNone/>
            </a:pPr>
            <a:r>
              <a:rPr lang="en-US" sz="2400" dirty="0"/>
              <a:t>— Marie Curie, Physicist and Chemist</a:t>
            </a:r>
          </a:p>
          <a:p>
            <a:pPr>
              <a:buNone/>
            </a:pPr>
            <a:br>
              <a:rPr lang="en-US" sz="2400" dirty="0"/>
            </a:br>
            <a:endParaRPr lang="en-US" altLang="en-US" sz="2400" dirty="0">
              <a:solidFill>
                <a:sysClr val="windowText" lastClr="000000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822325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F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lower and Wine Challenge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6899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1563387" y="670560"/>
            <a:ext cx="11012187" cy="54254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0960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76200"/>
            <a:ext cx="42672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0198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-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F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lowers &amp; Wine Challenge</a:t>
            </a:r>
          </a:p>
        </p:txBody>
      </p:sp>
      <p:pic>
        <p:nvPicPr>
          <p:cNvPr id="1026" name="Picture 2" descr="Image result for Costco Flowers and win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867573"/>
            <a:ext cx="3758418" cy="5031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costco flower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40460"/>
            <a:ext cx="4770782" cy="477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454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-1563387" y="670560"/>
            <a:ext cx="11012187" cy="542543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endParaRPr lang="en-US" altLang="en-US" sz="2400" dirty="0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038600" y="60960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76200"/>
            <a:ext cx="42672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0" y="6858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0" y="60198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4267200" y="2667000"/>
            <a:ext cx="4038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FontTx/>
              <a:buNone/>
            </a:pPr>
            <a:endParaRPr lang="en-US" altLang="en-US">
              <a:solidFill>
                <a:srgbClr val="996633"/>
              </a:solidFill>
              <a:latin typeface="Arial Unicode MS" pitchFamily="34" charset="-128"/>
            </a:endParaRPr>
          </a:p>
        </p:txBody>
      </p:sp>
      <p:sp>
        <p:nvSpPr>
          <p:cNvPr id="19" name="Text Box 7"/>
          <p:cNvSpPr txBox="1">
            <a:spLocks noChangeArrowheads="1"/>
          </p:cNvSpPr>
          <p:nvPr/>
        </p:nvSpPr>
        <p:spPr bwMode="auto">
          <a:xfrm>
            <a:off x="152400" y="-76200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F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lowers &amp; Wine Challenge</a:t>
            </a:r>
          </a:p>
        </p:txBody>
      </p:sp>
      <p:pic>
        <p:nvPicPr>
          <p:cNvPr id="1026" name="Picture 2" descr="Image result for Costco Flowers and win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867573"/>
            <a:ext cx="3758418" cy="5031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costco flower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40460"/>
            <a:ext cx="4770782" cy="477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82565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26" name="Picture 2"/>
          <p:cNvPicPr>
            <a:picLocks noChangeAspect="1" noChangeArrowheads="1"/>
          </p:cNvPicPr>
          <p:nvPr/>
        </p:nvPicPr>
        <p:blipFill>
          <a:blip r:embed="rId4">
            <a:lum bright="66000" contrast="-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200" y="0"/>
            <a:ext cx="9601200" cy="7086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7827" name="Rectangle 3"/>
          <p:cNvSpPr>
            <a:spLocks noChangeArrowheads="1"/>
          </p:cNvSpPr>
          <p:nvPr/>
        </p:nvSpPr>
        <p:spPr bwMode="auto">
          <a:xfrm>
            <a:off x="4038600" y="5181600"/>
            <a:ext cx="5105400" cy="4572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77828" name="Rectangle 4"/>
          <p:cNvSpPr>
            <a:spLocks noChangeArrowheads="1"/>
          </p:cNvSpPr>
          <p:nvPr/>
        </p:nvSpPr>
        <p:spPr bwMode="auto">
          <a:xfrm>
            <a:off x="0" y="914400"/>
            <a:ext cx="2895600" cy="533400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77830" name="Line 6"/>
          <p:cNvSpPr>
            <a:spLocks noChangeShapeType="1"/>
          </p:cNvSpPr>
          <p:nvPr/>
        </p:nvSpPr>
        <p:spPr bwMode="auto">
          <a:xfrm>
            <a:off x="0" y="5105400"/>
            <a:ext cx="9296400" cy="0"/>
          </a:xfrm>
          <a:prstGeom prst="line">
            <a:avLst/>
          </a:prstGeom>
          <a:noFill/>
          <a:ln w="66675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524000"/>
            <a:ext cx="9296400" cy="0"/>
          </a:xfrm>
          <a:prstGeom prst="line">
            <a:avLst/>
          </a:prstGeom>
          <a:noFill/>
          <a:ln w="69850">
            <a:solidFill>
              <a:srgbClr val="8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32" name="Rectangle 8"/>
          <p:cNvSpPr>
            <a:spLocks noChangeArrowheads="1"/>
          </p:cNvSpPr>
          <p:nvPr/>
        </p:nvSpPr>
        <p:spPr bwMode="auto">
          <a:xfrm>
            <a:off x="-609600" y="1524000"/>
            <a:ext cx="10058400" cy="3581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77834" name="Text Box 5"/>
          <p:cNvSpPr txBox="1">
            <a:spLocks noChangeArrowheads="1"/>
          </p:cNvSpPr>
          <p:nvPr/>
        </p:nvSpPr>
        <p:spPr bwMode="auto">
          <a:xfrm>
            <a:off x="571500" y="1670050"/>
            <a:ext cx="7848600" cy="70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>
                <a:latin typeface="Arial Unicode MS" pitchFamily="34" charset="-128"/>
              </a:rPr>
              <a:t>EXIT TICKETS</a:t>
            </a:r>
            <a:endParaRPr lang="en-US" altLang="en-US" sz="2400">
              <a:latin typeface="Arial Unicode MS" pitchFamily="34" charset="-128"/>
            </a:endParaRPr>
          </a:p>
        </p:txBody>
      </p:sp>
      <p:sp>
        <p:nvSpPr>
          <p:cNvPr id="77835" name="Text Box 5"/>
          <p:cNvSpPr txBox="1">
            <a:spLocks noChangeArrowheads="1"/>
          </p:cNvSpPr>
          <p:nvPr/>
        </p:nvSpPr>
        <p:spPr bwMode="auto">
          <a:xfrm>
            <a:off x="568325" y="2378075"/>
            <a:ext cx="784860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 Unicode MS" pitchFamily="34" charset="-128"/>
              </a:rPr>
              <a:t>Name of class : Flower and Wine Challenge</a:t>
            </a:r>
          </a:p>
        </p:txBody>
      </p:sp>
      <p:sp>
        <p:nvSpPr>
          <p:cNvPr id="77836" name="Text Box 5"/>
          <p:cNvSpPr txBox="1">
            <a:spLocks noChangeArrowheads="1"/>
          </p:cNvSpPr>
          <p:nvPr/>
        </p:nvSpPr>
        <p:spPr bwMode="auto">
          <a:xfrm>
            <a:off x="568325" y="2890838"/>
            <a:ext cx="7848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 Unicode MS" pitchFamily="34" charset="-128"/>
              </a:rPr>
              <a:t>Question : What is most important to you? What is most important to your Audience?</a:t>
            </a:r>
          </a:p>
        </p:txBody>
      </p:sp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152400" y="822325"/>
            <a:ext cx="78486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  <a:latin typeface="Arial Unicode MS" pitchFamily="34" charset="-128"/>
              </a:rPr>
              <a:t>T</a:t>
            </a:r>
            <a:r>
              <a:rPr lang="en-US" altLang="en-US" sz="2400" dirty="0">
                <a:solidFill>
                  <a:schemeClr val="bg1"/>
                </a:solidFill>
                <a:latin typeface="Arial Unicode MS" pitchFamily="34" charset="-128"/>
              </a:rPr>
              <a:t>ableau </a:t>
            </a: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533400" y="3881735"/>
            <a:ext cx="7848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algn="l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algn="l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algn="l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algn="l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 Unicode MS" pitchFamily="34" charset="-128"/>
              </a:rPr>
              <a:t>Contact: </a:t>
            </a:r>
            <a:r>
              <a:rPr lang="en-US" altLang="en-US" sz="2400" dirty="0">
                <a:latin typeface="Arial Unicode MS" pitchFamily="34" charset="-128"/>
                <a:hlinkClick r:id="rId5"/>
              </a:rPr>
              <a:t>MatthewMorris.DA@gmail.com</a:t>
            </a:r>
            <a:endParaRPr lang="en-US" altLang="en-US" sz="2400" dirty="0">
              <a:latin typeface="Arial Unicode MS" pitchFamily="34" charset="-128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>
              <a:latin typeface="Arial Unicode MS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326684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5aa7cf43-3e0b-4f0f-9912-4964f4ab975b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GUID" val="35d8c846-2e4f-4690-8b4f-95f1c38ed1f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55404</TotalTime>
  <Words>355</Words>
  <Application>Microsoft Office PowerPoint</Application>
  <PresentationFormat>On-screen Show (4:3)</PresentationFormat>
  <Paragraphs>273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 Unicode MS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Costco Wholesale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Morris</dc:creator>
  <cp:lastModifiedBy>Matthew Morris</cp:lastModifiedBy>
  <cp:revision>253</cp:revision>
  <dcterms:created xsi:type="dcterms:W3CDTF">2016-08-30T17:34:18Z</dcterms:created>
  <dcterms:modified xsi:type="dcterms:W3CDTF">2018-01-03T15:29:41Z</dcterms:modified>
</cp:coreProperties>
</file>